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0" r:id="rId2"/>
  </p:sldMasterIdLst>
  <p:notesMasterIdLst>
    <p:notesMasterId r:id="rId29"/>
  </p:notesMasterIdLst>
  <p:sldIdLst>
    <p:sldId id="308" r:id="rId3"/>
    <p:sldId id="312" r:id="rId4"/>
    <p:sldId id="434" r:id="rId5"/>
    <p:sldId id="391" r:id="rId6"/>
    <p:sldId id="435" r:id="rId7"/>
    <p:sldId id="432" r:id="rId8"/>
    <p:sldId id="433" r:id="rId9"/>
    <p:sldId id="368" r:id="rId10"/>
    <p:sldId id="431" r:id="rId11"/>
    <p:sldId id="369" r:id="rId12"/>
    <p:sldId id="367" r:id="rId13"/>
    <p:sldId id="366" r:id="rId14"/>
    <p:sldId id="427" r:id="rId15"/>
    <p:sldId id="272" r:id="rId16"/>
    <p:sldId id="339" r:id="rId17"/>
    <p:sldId id="386" r:id="rId18"/>
    <p:sldId id="365" r:id="rId19"/>
    <p:sldId id="426" r:id="rId20"/>
    <p:sldId id="379" r:id="rId21"/>
    <p:sldId id="395" r:id="rId22"/>
    <p:sldId id="396" r:id="rId23"/>
    <p:sldId id="425" r:id="rId24"/>
    <p:sldId id="430" r:id="rId25"/>
    <p:sldId id="428" r:id="rId26"/>
    <p:sldId id="429" r:id="rId27"/>
    <p:sldId id="418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82359" autoAdjust="0"/>
  </p:normalViewPr>
  <p:slideViewPr>
    <p:cSldViewPr>
      <p:cViewPr varScale="1">
        <p:scale>
          <a:sx n="74" d="100"/>
          <a:sy n="74" d="100"/>
        </p:scale>
        <p:origin x="9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222161E-8DFC-47FA-AE18-6F8BF57F72A9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C825332-1D52-4315-84EB-AAFBB33CE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8882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16B0A7B-697B-4806-9D86-3AF43111A6E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72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Emphasize</a:t>
            </a:r>
            <a:r>
              <a:rPr lang="en-US" altLang="en-US" baseline="0" dirty="0" smtClean="0"/>
              <a:t> habitat watersheds</a:t>
            </a:r>
            <a:endParaRPr lang="en-US" alt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E10AEF-D027-4642-9B60-14F7B08CCFF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298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Things we’ve been doing for a long time. Effective at improving habitat conditions.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120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Things we’ve been doing for a long time. Effective at improving habitat conditions.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721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Things we’ve been doing for a long time. Effective at improving habitat conditions.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591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Things we’ve been doing for a long time. Effective at improving habitat conditions.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376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Things we’ve been doing for a long time. Effective at improving habitat conditions.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35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Recap of history and evolution of restoration, 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306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Things we’ve been doing for a long time. Effective at improving habitat conditions.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258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268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215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938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964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The underlying circumstance of low streamflow: seasonal drought.</a:t>
            </a:r>
            <a:r>
              <a:rPr lang="en-US" altLang="en-US" baseline="0" dirty="0" smtClean="0"/>
              <a:t> But </a:t>
            </a:r>
            <a:r>
              <a:rPr lang="en-US" altLang="en-US" baseline="0" dirty="0" err="1" smtClean="0"/>
              <a:t>coho</a:t>
            </a:r>
            <a:r>
              <a:rPr lang="en-US" altLang="en-US" baseline="0" dirty="0" smtClean="0"/>
              <a:t> evolved with these conditions.</a:t>
            </a:r>
            <a:endParaRPr lang="en-US" alt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2301CED-1E56-4A2A-952A-03A48BA714E2}" type="slidenum">
              <a:rPr lang="en-US" altLang="en-US"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1378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Relatively straightforward premise to streamflow improvement work: timing</a:t>
            </a:r>
            <a:r>
              <a:rPr lang="en-US" baseline="0" dirty="0" smtClean="0"/>
              <a:t> of demand coincides with low flow. So shift the timing to a time of high flow – build water storage.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25332-1D52-4315-84EB-AAFBB33CE22E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6826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can see that over 90% of the total discharge flows downstream during the rainy</a:t>
            </a:r>
            <a:r>
              <a:rPr lang="en-US" baseline="0" dirty="0" smtClean="0"/>
              <a:t> season. So to address the streamflow part of the calculation, we need to change these proportions.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25332-1D52-4315-84EB-AAFBB33CE22E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98700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Work</a:t>
            </a:r>
            <a:r>
              <a:rPr lang="en-US" altLang="en-US" baseline="0" dirty="0" smtClean="0"/>
              <a:t> on improving streamflow has been going on for less than a decade, after the realization that habitat work is not sufficient if there is no water. Focus has been on reducing the human water demand in hopes that a little extra water in the stream and in the ground will make the difference.</a:t>
            </a:r>
            <a:endParaRPr lang="en-US" altLang="en-US" dirty="0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448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Off-channel storage.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0946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Off-channel storage.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843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Off-channel storage.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8072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Off-channel storage.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569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Off-channel storage.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529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Off-channel storage.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6549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Off-channel storage.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8637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Off-channel storage.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25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7916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3BC18A-7389-4F2B-A0D8-46BA6F694FA1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26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788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BF282-9F8B-4CBC-A623-49F748710867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45A128C0-7F54-4A9F-BD33-51F01A2854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4575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CF7C4-0D75-4D0E-AE74-4499DFB74B4C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A7AA41-524E-449A-9BE5-190AEE254C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3824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0B53F-F3FA-47CC-B64F-5C77C9BF654E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4BEEAE90-4109-4EE6-BA1C-CAC598F9EF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0954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493F6-B17A-4B16-8675-D2DCC47F6342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E3C77D-BE7D-48DB-A612-47FDE7C2C5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8218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B2A8-1773-49E6-99C1-F69A521A52D9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E000D-B137-4C2B-9031-BD10789085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161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C43B3-C5AE-4F3E-A620-D64DF33A61D7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CE3A0-440F-4C03-8E3A-01515994E6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9233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43D67-F8AA-453E-895D-042F5D39FE84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71024-5B43-44AF-909B-5F9DCE2907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2869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C7705-8F6E-4371-928F-E625D843A794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61D374-90B8-49E6-BECD-D950A859A2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734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51EEC-2DF8-4106-B6BE-5724C555D143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E769942-1A76-4378-8897-08C41290BE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1663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783F2-BE07-445F-B35C-4A3ED5E85EAE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BF9585-33BB-402F-8CDC-325827E8F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1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9DA1-DA37-42B8-AF20-485F593BB6AA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CAFB21-39BF-4A7B-82DB-8CC8016E98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7225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47629F17-0B10-4746-B980-6DCA590E1F73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CEBEF848-A17A-46F3-9963-FB4B59CDE0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39360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50621-0416-44A5-A7A0-0A0AC6396B45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21F7D-C799-4860-BEE5-9123BE836C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752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66BFBCE3-E9DF-42EC-BC6E-AFAD2C434774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1B0E6853-61E2-4CC5-87F9-102A4A84A9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9949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4966B-CADC-4E09-A3B5-5054B3F1F3AF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8E0795-E11F-40CF-84B5-820EFB08A4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711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AAF05-4535-4C84-B407-434D30DE2B2D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135C9-80F6-484F-A0E2-E9EFF6D14B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0194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E9847-2572-4B59-B9FC-02ABE4BDD644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A8434-6D5F-42E0-86E7-147510EBF2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4413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E14B7-E37F-4DD7-9E41-61F9A51E81C1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D5A441-92DE-4A62-946B-76D738E8AA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151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ED1B8-F0DF-498B-A984-3070ECA5531A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887BC-3C00-4987-86C2-316DB9664D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6978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929CC-2410-4397-98B8-ADB756233F35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897FF279-FB8E-412A-B2C3-B5BB8709B9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387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D86BA-B69E-4100-AA27-3F9C8C646612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79FB1-BE49-4CAC-B27C-D1D2751B7D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10064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0A86A-7DAC-4E88-B26B-CD712C302A35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6C25F-2C3E-40B4-922C-086B4B4C8F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2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62AB431-339C-44D0-AD00-2484C99FEF1C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fld id="{15326CC0-A938-47C8-B757-37512C25E47D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58" r:id="rId2"/>
    <p:sldLayoutId id="2147483875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76" r:id="rId9"/>
    <p:sldLayoutId id="2147483864" r:id="rId10"/>
    <p:sldLayoutId id="214748386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2B254A4C-1CE8-47B6-B0A8-791EFFE5D28B}" type="datetimeFigureOut">
              <a:rPr lang="en-US"/>
              <a:pPr>
                <a:defRPr/>
              </a:pPr>
              <a:t>3/2/2016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fld id="{03DAC196-F1BC-4D17-B227-406D03F9A010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6" r:id="rId2"/>
    <p:sldLayoutId id="2147483878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9" r:id="rId9"/>
    <p:sldLayoutId id="2147483872" r:id="rId10"/>
    <p:sldLayoutId id="21474838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ldridgercd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371600" y="4267200"/>
            <a:ext cx="6400800" cy="13716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solidFill>
                  <a:prstClr val="white">
                    <a:tint val="75000"/>
                  </a:prstClr>
                </a:solidFill>
                <a:latin typeface="Constantia"/>
              </a:rPr>
              <a:t>John Green, Lead </a:t>
            </a:r>
            <a:r>
              <a:rPr lang="en-US" dirty="0" smtClean="0">
                <a:solidFill>
                  <a:prstClr val="white">
                    <a:tint val="75000"/>
                  </a:prstClr>
                </a:solidFill>
                <a:latin typeface="Constantia"/>
              </a:rPr>
              <a:t>Scientist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prstClr val="white">
                    <a:tint val="75000"/>
                  </a:prstClr>
                </a:solidFill>
                <a:latin typeface="Constantia"/>
              </a:rPr>
              <a:t>Gold Ridge Resource Conservation District</a:t>
            </a:r>
            <a:endParaRPr lang="en-US" dirty="0">
              <a:solidFill>
                <a:prstClr val="white">
                  <a:tint val="75000"/>
                </a:prstClr>
              </a:solidFill>
              <a:latin typeface="Constantia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solidFill>
                  <a:prstClr val="white">
                    <a:tint val="75000"/>
                  </a:prstClr>
                </a:solidFill>
                <a:latin typeface="Constantia"/>
                <a:hlinkClick r:id="rId3"/>
              </a:rPr>
              <a:t>www.goldridgercd.org</a:t>
            </a:r>
            <a:endParaRPr lang="en-US" dirty="0">
              <a:solidFill>
                <a:prstClr val="white">
                  <a:tint val="75000"/>
                </a:prstClr>
              </a:solidFill>
              <a:latin typeface="Constantia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prstClr val="white">
                    <a:tint val="75000"/>
                  </a:prstClr>
                </a:solidFill>
                <a:latin typeface="Constantia"/>
              </a:rPr>
              <a:t>February 2016</a:t>
            </a:r>
            <a:endParaRPr lang="en-US" dirty="0">
              <a:solidFill>
                <a:prstClr val="white">
                  <a:tint val="75000"/>
                </a:prstClr>
              </a:solidFill>
              <a:latin typeface="Constantia"/>
            </a:endParaRPr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820435" y="1797050"/>
            <a:ext cx="7361887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en-US" altLang="en-US" sz="3600" b="1" dirty="0" smtClean="0">
                <a:solidFill>
                  <a:schemeClr val="folHlink"/>
                </a:solidFill>
                <a:latin typeface="Constantia" panose="02030602050306030303" pitchFamily="18" charset="0"/>
              </a:rPr>
              <a:t>Translating restoration priorities</a:t>
            </a:r>
          </a:p>
          <a:p>
            <a:pPr algn="ctr" eaLnBrk="1" hangingPunct="1">
              <a:spcAft>
                <a:spcPts val="1200"/>
              </a:spcAft>
            </a:pPr>
            <a:r>
              <a:rPr lang="en-US" altLang="en-US" sz="3600" b="1" dirty="0" smtClean="0">
                <a:solidFill>
                  <a:schemeClr val="folHlink"/>
                </a:solidFill>
                <a:latin typeface="Constantia" panose="02030602050306030303" pitchFamily="18" charset="0"/>
              </a:rPr>
              <a:t>into projects</a:t>
            </a:r>
            <a:endParaRPr lang="en-US" altLang="en-US" sz="2800" b="1" dirty="0">
              <a:solidFill>
                <a:schemeClr val="folHlink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GRRCD_RRSymposium2012_WJH_ED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04888"/>
            <a:ext cx="8161338" cy="524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GRRCD water conservation projects</a:t>
            </a:r>
            <a:endParaRPr lang="en-US" altLang="en-US" sz="40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7010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GRRCD water conservation projects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163"/>
            <a:ext cx="44958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Multiple benefits</a:t>
            </a:r>
            <a:endParaRPr lang="en-US" altLang="en-US" sz="2600" dirty="0" smtClean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221992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698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GRRCD water conservation projects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163"/>
            <a:ext cx="44958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Multiple benefits</a:t>
            </a:r>
            <a:endParaRPr lang="en-US" altLang="en-US" sz="2600" dirty="0" smtClean="0">
              <a:latin typeface="Constantia" panose="02030602050306030303" pitchFamily="18" charset="0"/>
            </a:endParaRPr>
          </a:p>
          <a:p>
            <a:pPr marL="457200" lvl="1" indent="-2286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Instream flow</a:t>
            </a:r>
            <a:endParaRPr lang="en-US" altLang="en-US" sz="2000" dirty="0" smtClean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221992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473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GRRCD water conservation projects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163"/>
            <a:ext cx="44958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Multiple benefits</a:t>
            </a:r>
            <a:endParaRPr lang="en-US" altLang="en-US" sz="2600" dirty="0" smtClean="0">
              <a:latin typeface="Constantia" panose="02030602050306030303" pitchFamily="18" charset="0"/>
            </a:endParaRPr>
          </a:p>
          <a:p>
            <a:pPr marL="457200" lvl="1" indent="-2286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Instream flow</a:t>
            </a:r>
            <a:endParaRPr lang="en-US" altLang="en-US" sz="2000" dirty="0" smtClean="0">
              <a:latin typeface="Constantia" panose="02030602050306030303" pitchFamily="18" charset="0"/>
            </a:endParaRPr>
          </a:p>
          <a:p>
            <a:pPr marL="457200" lvl="1" indent="-2286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Water supply security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221992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7108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GRRCD water conservation projects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163"/>
            <a:ext cx="44958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Multiple benefits</a:t>
            </a:r>
            <a:endParaRPr lang="en-US" altLang="en-US" sz="2600" dirty="0" smtClean="0">
              <a:latin typeface="Constantia" panose="02030602050306030303" pitchFamily="18" charset="0"/>
            </a:endParaRPr>
          </a:p>
          <a:p>
            <a:pPr marL="457200" lvl="1" indent="-2286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Instream flow</a:t>
            </a:r>
            <a:endParaRPr lang="en-US" altLang="en-US" sz="2000" dirty="0" smtClean="0">
              <a:latin typeface="Constantia" panose="02030602050306030303" pitchFamily="18" charset="0"/>
            </a:endParaRPr>
          </a:p>
          <a:p>
            <a:pPr marL="457200" lvl="1" indent="-2286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Water supply security</a:t>
            </a:r>
          </a:p>
          <a:p>
            <a:pPr marL="457200" lvl="1" indent="-2286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Flexibility</a:t>
            </a:r>
            <a:endParaRPr lang="en-US" altLang="en-US" sz="2000" dirty="0" smtClean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221992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0483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oceanconservancy.org/assets/feature-images/standard/jumping-coho-salm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317" y="0"/>
            <a:ext cx="1057903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Coho restoration strategies</a:t>
            </a:r>
            <a:endParaRPr lang="en-US" altLang="en-US" sz="4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797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Coho restoration strategies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163"/>
            <a:ext cx="44958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Instream habitat</a:t>
            </a:r>
          </a:p>
          <a:p>
            <a:pPr marL="457200" lvl="1" indent="-2286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Channel complexity</a:t>
            </a:r>
          </a:p>
          <a:p>
            <a:pPr marL="457200" lvl="1" indent="-2286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Habitat indicators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221706"/>
            <a:ext cx="4572000" cy="303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889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Coho restoration strategies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163"/>
            <a:ext cx="32004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Instream habitat</a:t>
            </a:r>
          </a:p>
          <a:p>
            <a:pPr marL="457200" lvl="1" indent="-2286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Channel complexity</a:t>
            </a:r>
          </a:p>
          <a:p>
            <a:pPr marL="457200" lvl="1" indent="-2286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Habitat indicators</a:t>
            </a:r>
          </a:p>
          <a:p>
            <a:pPr marL="4763" lvl="1" indent="0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Access to habitat</a:t>
            </a:r>
          </a:p>
          <a:p>
            <a:pPr marL="457200" lvl="2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Fish passage barrier removal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148840"/>
            <a:ext cx="4572000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505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Coho restoration strategies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148840"/>
            <a:ext cx="4572000" cy="34290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935163"/>
            <a:ext cx="32004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763" lvl="1" indent="0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Water </a:t>
            </a:r>
            <a:r>
              <a:rPr lang="en-US" altLang="en-US" sz="2600" dirty="0">
                <a:latin typeface="Constantia" panose="02030602050306030303" pitchFamily="18" charset="0"/>
              </a:rPr>
              <a:t>quality</a:t>
            </a:r>
          </a:p>
          <a:p>
            <a:pPr marL="457200" lvl="2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nstantia" panose="02030602050306030303" pitchFamily="18" charset="0"/>
              </a:rPr>
              <a:t>Temperature</a:t>
            </a:r>
          </a:p>
          <a:p>
            <a:pPr marL="457200" lvl="2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nstantia" panose="02030602050306030303" pitchFamily="18" charset="0"/>
              </a:rPr>
              <a:t>Sediment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6441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Coho restoration strategies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148840"/>
            <a:ext cx="4572000" cy="34290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935163"/>
            <a:ext cx="32004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763" lvl="1" indent="0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Water </a:t>
            </a:r>
            <a:r>
              <a:rPr lang="en-US" altLang="en-US" sz="2600" dirty="0">
                <a:latin typeface="Constantia" panose="02030602050306030303" pitchFamily="18" charset="0"/>
              </a:rPr>
              <a:t>quality</a:t>
            </a:r>
          </a:p>
          <a:p>
            <a:pPr marL="457200" lvl="2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nstantia" panose="02030602050306030303" pitchFamily="18" charset="0"/>
              </a:rPr>
              <a:t>Temperature</a:t>
            </a:r>
          </a:p>
          <a:p>
            <a:pPr marL="457200" lvl="2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nstantia" panose="02030602050306030303" pitchFamily="18" charset="0"/>
              </a:rPr>
              <a:t>Sediment</a:t>
            </a:r>
          </a:p>
          <a:p>
            <a:pPr marL="0" lvl="2" indent="0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>
                <a:latin typeface="Constantia" panose="02030602050306030303" pitchFamily="18" charset="0"/>
              </a:rPr>
              <a:t>Population augmentation</a:t>
            </a:r>
          </a:p>
          <a:p>
            <a:pPr marL="457200" lvl="2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nstantia" panose="02030602050306030303" pitchFamily="18" charset="0"/>
              </a:rPr>
              <a:t>Captive </a:t>
            </a:r>
            <a:r>
              <a:rPr lang="en-US" altLang="en-US" sz="2000" dirty="0" err="1">
                <a:latin typeface="Constantia" panose="02030602050306030303" pitchFamily="18" charset="0"/>
              </a:rPr>
              <a:t>broodstock</a:t>
            </a:r>
            <a:endParaRPr lang="en-US" altLang="en-US" sz="20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1359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Coho restoration strategies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935163"/>
            <a:ext cx="35814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763" lvl="1" indent="0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None of these efforts will succeed if there is no water in the stream.</a:t>
            </a:r>
            <a:endParaRPr lang="en-US" altLang="en-US" sz="20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6" name="Picture 1" descr="Dry chann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1" y="1829784"/>
            <a:ext cx="2971800" cy="3961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7479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raton rainfall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697865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Northern California climate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UGV avail and ne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81200"/>
            <a:ext cx="4432300" cy="395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Improving streamflow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352" y="1645920"/>
            <a:ext cx="4724848" cy="3959352"/>
          </a:xfrm>
          <a:prstGeom prst="rect">
            <a:avLst/>
          </a:prstGeom>
        </p:spPr>
      </p:pic>
      <p:sp>
        <p:nvSpPr>
          <p:cNvPr id="2150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79572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Fauc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38337"/>
            <a:ext cx="3355975" cy="408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Coho restoration strategies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782763"/>
            <a:ext cx="44958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2" indent="0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Streamflow improvement</a:t>
            </a:r>
          </a:p>
          <a:p>
            <a:pPr marL="457200" lvl="3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To date, efforts have mostly focused on human water use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0208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29" y="-221673"/>
            <a:ext cx="9161929" cy="707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82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Improving streamflow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782763"/>
            <a:ext cx="44958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Water conservation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5" name="Picture 3" descr="Irr ef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60" y="20574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4022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Improving streamflow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782763"/>
            <a:ext cx="44958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Water conservation</a:t>
            </a:r>
          </a:p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Alternative sources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8" name="Picture 7" descr="P102058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60" y="2057400"/>
            <a:ext cx="4114800" cy="273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5762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Improving streamflow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782763"/>
            <a:ext cx="44958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Water conservation</a:t>
            </a:r>
          </a:p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Alternative sources</a:t>
            </a:r>
          </a:p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Off-channel storage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9" name="Picture 6" descr="Bleifuss ta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60" y="2057400"/>
            <a:ext cx="4114800" cy="308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3561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Improving streamflow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782763"/>
            <a:ext cx="44958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Water conservation</a:t>
            </a:r>
          </a:p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Alternative sources</a:t>
            </a:r>
          </a:p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Off-channel storage</a:t>
            </a:r>
          </a:p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Water release from reservoirs and other sources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9" name="Picture 6" descr="Bleifuss ta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60" y="2057400"/>
            <a:ext cx="4114800" cy="308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258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Improving streamflow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782763"/>
            <a:ext cx="44958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Water conservation</a:t>
            </a:r>
          </a:p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Alternative sources</a:t>
            </a:r>
          </a:p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Off-channel storage</a:t>
            </a:r>
          </a:p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Water release from reservoirs and other sources</a:t>
            </a:r>
          </a:p>
          <a:p>
            <a:pPr marL="457200" lvl="2" indent="-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latin typeface="Constantia" panose="02030602050306030303" pitchFamily="18" charset="0"/>
              </a:rPr>
              <a:t>Groundwater projects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9" name="Picture 6" descr="Bleifuss ta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60" y="2057400"/>
            <a:ext cx="4114800" cy="308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234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Improving streamflow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782763"/>
            <a:ext cx="35814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2" indent="0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Efforts need to be targeted to reaches where they will make the most difference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9" name="Picture 6" descr="Bleifuss ta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60" y="2057400"/>
            <a:ext cx="4114800" cy="308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9867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1"/>
          <p:cNvSpPr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Improving streamflow</a:t>
            </a:r>
            <a:endParaRPr lang="en-US" altLang="en-US" sz="40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782763"/>
            <a:ext cx="3581400" cy="4389437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2" indent="0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600" dirty="0" smtClean="0">
                <a:latin typeface="Constantia" panose="02030602050306030303" pitchFamily="18" charset="0"/>
              </a:rPr>
              <a:t>Russian River          Coho Partnership</a:t>
            </a:r>
          </a:p>
          <a:p>
            <a:pPr marL="342900" lvl="2" indent="-3429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Assisting landowners in designing and building water conservation, storage, and alternative source projects.</a:t>
            </a:r>
          </a:p>
          <a:p>
            <a:pPr marL="342900" lvl="2" indent="-3429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Direct diversions</a:t>
            </a:r>
          </a:p>
          <a:p>
            <a:pPr marL="342900" lvl="2" indent="-3429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Constantia" panose="02030602050306030303" pitchFamily="18" charset="0"/>
              </a:rPr>
              <a:t>Near-stream wells</a:t>
            </a:r>
            <a:endParaRPr lang="en-US" altLang="en-US" sz="2000" dirty="0">
              <a:latin typeface="Constantia" panose="02030602050306030303" pitchFamily="18" charset="0"/>
            </a:endParaRPr>
          </a:p>
          <a:p>
            <a:pPr marL="0" lvl="2" indent="0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endParaRPr lang="en-US" altLang="en-US" sz="2000" dirty="0" smtClean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600" dirty="0">
              <a:latin typeface="Constantia" panose="02030602050306030303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en-US" sz="2400" dirty="0">
              <a:latin typeface="Constantia" panose="02030602050306030303" pitchFamily="18" charset="0"/>
            </a:endParaRPr>
          </a:p>
        </p:txBody>
      </p:sp>
      <p:pic>
        <p:nvPicPr>
          <p:cNvPr id="9" name="Picture 6" descr="Bleifuss ta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60" y="2057400"/>
            <a:ext cx="4114800" cy="308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183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nym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933" y="1039474"/>
            <a:ext cx="8589267" cy="482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69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4438</TotalTime>
  <Words>527</Words>
  <Application>Microsoft Office PowerPoint</Application>
  <PresentationFormat>On-screen Show (4:3)</PresentationFormat>
  <Paragraphs>157</Paragraphs>
  <Slides>26</Slides>
  <Notes>26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Constantia</vt:lpstr>
      <vt:lpstr>Wingdings 2</vt:lpstr>
      <vt:lpstr>Flow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BHeck</dc:creator>
  <cp:lastModifiedBy>John</cp:lastModifiedBy>
  <cp:revision>349</cp:revision>
  <dcterms:created xsi:type="dcterms:W3CDTF">2014-03-20T17:47:23Z</dcterms:created>
  <dcterms:modified xsi:type="dcterms:W3CDTF">2016-03-02T23:10:30Z</dcterms:modified>
</cp:coreProperties>
</file>